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4.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5.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3" r:id="rId6"/>
    <p:sldMasterId id="2147484188" r:id="rId7"/>
    <p:sldMasterId id="2147484199" r:id="rId8"/>
    <p:sldMasterId id="2147484210" r:id="rId9"/>
  </p:sldMasterIdLst>
  <p:notesMasterIdLst>
    <p:notesMasterId r:id="rId29"/>
  </p:notesMasterIdLst>
  <p:handoutMasterIdLst>
    <p:handoutMasterId r:id="rId30"/>
  </p:handoutMasterIdLst>
  <p:sldIdLst>
    <p:sldId id="778" r:id="rId10"/>
    <p:sldId id="780" r:id="rId11"/>
    <p:sldId id="838" r:id="rId12"/>
    <p:sldId id="789" r:id="rId13"/>
    <p:sldId id="828" r:id="rId14"/>
    <p:sldId id="826" r:id="rId15"/>
    <p:sldId id="829" r:id="rId16"/>
    <p:sldId id="830" r:id="rId17"/>
    <p:sldId id="831" r:id="rId18"/>
    <p:sldId id="832" r:id="rId19"/>
    <p:sldId id="816" r:id="rId20"/>
    <p:sldId id="833" r:id="rId21"/>
    <p:sldId id="836" r:id="rId22"/>
    <p:sldId id="837" r:id="rId23"/>
    <p:sldId id="835" r:id="rId24"/>
    <p:sldId id="825" r:id="rId25"/>
    <p:sldId id="839" r:id="rId26"/>
    <p:sldId id="840" r:id="rId27"/>
    <p:sldId id="841" r:id="rId28"/>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3C00"/>
    <a:srgbClr val="0042AC"/>
    <a:srgbClr val="68217A"/>
    <a:srgbClr val="0072C6"/>
    <a:srgbClr val="2D82FF"/>
    <a:srgbClr val="0088EE"/>
    <a:srgbClr val="D2D2D2"/>
    <a:srgbClr val="969696"/>
    <a:srgbClr val="505050"/>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970" autoAdjust="0"/>
    <p:restoredTop sz="73131" autoAdjust="0"/>
  </p:normalViewPr>
  <p:slideViewPr>
    <p:cSldViewPr snapToGrid="0">
      <p:cViewPr>
        <p:scale>
          <a:sx n="90" d="100"/>
          <a:sy n="90" d="100"/>
        </p:scale>
        <p:origin x="208" y="384"/>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1121"/>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 Type="http://schemas.openxmlformats.org/officeDocument/2006/relationships/customXml" Target="../customXml/item3.xml"/><Relationship Id="rId21" Type="http://schemas.openxmlformats.org/officeDocument/2006/relationships/slide" Target="slides/slide12.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9.png>
</file>

<file path=ppt/media/image2.png>
</file>

<file path=ppt/media/image24.png>
</file>

<file path=ppt/media/image25.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0629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875356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16</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970309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16309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19265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06852237"/>
      </p:ext>
    </p:extLst>
  </p:cSld>
  <p:clrMapOvr>
    <a:masterClrMapping/>
  </p:clrMapOvr>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15298455"/>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08213521"/>
      </p:ext>
    </p:extLst>
  </p:cSld>
  <p:clrMapOvr>
    <a:masterClrMapping/>
  </p:clrMapOvr>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76667931"/>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566474094"/>
      </p:ext>
    </p:extLst>
  </p:cSld>
  <p:clrMapOvr>
    <a:masterClrMapping/>
  </p:clrMapOvr>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22499447"/>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658305"/>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6867337"/>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02571002"/>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8811644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03686987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616841456"/>
      </p:ext>
    </p:extLst>
  </p:cSld>
  <p:clrMapOvr>
    <a:masterClrMapping/>
  </p:clrMapOvr>
  <p:transition>
    <p:fade/>
  </p:transition>
  <p:timing>
    <p:tnLst>
      <p:par>
        <p:cTn id="1" dur="indefinite" restart="never" nodeType="tmRoot"/>
      </p:par>
    </p:tnLst>
  </p:timing>
  <p:hf hdr="0"/>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5582569"/>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646917571"/>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1983679524"/>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97424173"/>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287589018"/>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208553286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0199721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4924587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7550585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60782102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25154779"/>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010419367"/>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974598483"/>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298747165"/>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72961417"/>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6570136"/>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0550182"/>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33635544"/>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39865838"/>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0411660"/>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81591268"/>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86165758"/>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02000055"/>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138876024"/>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745144255"/>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761956002"/>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11687488"/>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799027099"/>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96276878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1091008130"/>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1721501745"/>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485097"/>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4137817"/>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541665"/>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014765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5161134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90105973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2169625071"/>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01116416"/>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1575633"/>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32739653"/>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537465348"/>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84593471"/>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4088746815"/>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446757099"/>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576338043"/>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802640216"/>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35080566"/>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11994152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8802004"/>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39489093"/>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899753225"/>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64158672"/>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88751544"/>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04379312"/>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2795757280"/>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8229457"/>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23172167"/>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31816548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29685425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202391929"/>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12151730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544238658"/>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09224143"/>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92905445"/>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5844749"/>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10351993"/>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65105682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5155738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2.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37" Type="http://schemas.openxmlformats.org/officeDocument/2006/relationships/image" Target="../media/image4.png"/><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image" Target="../media/image3.png"/><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7.xml"/><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image" Target="../media/image12.png"/><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theme" Target="../theme/theme4.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7.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image" Target="../media/image12.png"/><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theme" Target="../theme/theme5.xml"/><Relationship Id="rId5" Type="http://schemas.openxmlformats.org/officeDocument/2006/relationships/slideLayout" Target="../slideLayouts/slideLayout8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7.xml"/><Relationship Id="rId13" Type="http://schemas.openxmlformats.org/officeDocument/2006/relationships/slideLayout" Target="../slideLayouts/slideLayout102.xml"/><Relationship Id="rId18" Type="http://schemas.openxmlformats.org/officeDocument/2006/relationships/slideLayout" Target="../slideLayouts/slideLayout107.xml"/><Relationship Id="rId26" Type="http://schemas.openxmlformats.org/officeDocument/2006/relationships/slideLayout" Target="../slideLayouts/slideLayout115.xml"/><Relationship Id="rId3" Type="http://schemas.openxmlformats.org/officeDocument/2006/relationships/slideLayout" Target="../slideLayouts/slideLayout92.xml"/><Relationship Id="rId21" Type="http://schemas.openxmlformats.org/officeDocument/2006/relationships/slideLayout" Target="../slideLayouts/slideLayout110.xml"/><Relationship Id="rId7" Type="http://schemas.openxmlformats.org/officeDocument/2006/relationships/slideLayout" Target="../slideLayouts/slideLayout96.xml"/><Relationship Id="rId12" Type="http://schemas.openxmlformats.org/officeDocument/2006/relationships/slideLayout" Target="../slideLayouts/slideLayout101.xml"/><Relationship Id="rId17" Type="http://schemas.openxmlformats.org/officeDocument/2006/relationships/slideLayout" Target="../slideLayouts/slideLayout106.xml"/><Relationship Id="rId25" Type="http://schemas.openxmlformats.org/officeDocument/2006/relationships/slideLayout" Target="../slideLayouts/slideLayout114.xml"/><Relationship Id="rId2" Type="http://schemas.openxmlformats.org/officeDocument/2006/relationships/slideLayout" Target="../slideLayouts/slideLayout91.xml"/><Relationship Id="rId16" Type="http://schemas.openxmlformats.org/officeDocument/2006/relationships/slideLayout" Target="../slideLayouts/slideLayout105.xml"/><Relationship Id="rId20" Type="http://schemas.openxmlformats.org/officeDocument/2006/relationships/slideLayout" Target="../slideLayouts/slideLayout109.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24" Type="http://schemas.openxmlformats.org/officeDocument/2006/relationships/slideLayout" Target="../slideLayouts/slideLayout113.xml"/><Relationship Id="rId5" Type="http://schemas.openxmlformats.org/officeDocument/2006/relationships/slideLayout" Target="../slideLayouts/slideLayout94.xml"/><Relationship Id="rId15" Type="http://schemas.openxmlformats.org/officeDocument/2006/relationships/slideLayout" Target="../slideLayouts/slideLayout104.xml"/><Relationship Id="rId23" Type="http://schemas.openxmlformats.org/officeDocument/2006/relationships/slideLayout" Target="../slideLayouts/slideLayout112.xml"/><Relationship Id="rId10" Type="http://schemas.openxmlformats.org/officeDocument/2006/relationships/slideLayout" Target="../slideLayouts/slideLayout99.xml"/><Relationship Id="rId19" Type="http://schemas.openxmlformats.org/officeDocument/2006/relationships/slideLayout" Target="../slideLayouts/slideLayout108.xml"/><Relationship Id="rId4" Type="http://schemas.openxmlformats.org/officeDocument/2006/relationships/slideLayout" Target="../slideLayouts/slideLayout93.xml"/><Relationship Id="rId9" Type="http://schemas.openxmlformats.org/officeDocument/2006/relationships/slideLayout" Target="../slideLayouts/slideLayout98.xml"/><Relationship Id="rId14" Type="http://schemas.openxmlformats.org/officeDocument/2006/relationships/slideLayout" Target="../slideLayouts/slideLayout103.xml"/><Relationship Id="rId22" Type="http://schemas.openxmlformats.org/officeDocument/2006/relationships/slideLayout" Target="../slideLayouts/slideLayout111.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8" r:id="rId22"/>
    <p:sldLayoutId id="2147484152" r:id="rId2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887593194"/>
      </p:ext>
    </p:extLst>
  </p:cSld>
  <p:clrMap bg1="dk1" tx1="lt1" bg2="dk2" tx2="lt2" accent1="accent1" accent2="accent2" accent3="accent3" accent4="accent4" accent5="accent5" accent6="accent6" hlink="hlink" folHlink="folHlink"/>
  <p:sldLayoutIdLst>
    <p:sldLayoutId id="2147484154" r:id="rId1"/>
    <p:sldLayoutId id="2147484155" r:id="rId2"/>
    <p:sldLayoutId id="2147484156" r:id="rId3"/>
    <p:sldLayoutId id="2147484157" r:id="rId4"/>
    <p:sldLayoutId id="2147484158" r:id="rId5"/>
    <p:sldLayoutId id="2147484159" r:id="rId6"/>
    <p:sldLayoutId id="2147484160" r:id="rId7"/>
    <p:sldLayoutId id="2147484161" r:id="rId8"/>
    <p:sldLayoutId id="2147484162" r:id="rId9"/>
    <p:sldLayoutId id="2147484163" r:id="rId10"/>
    <p:sldLayoutId id="2147484164" r:id="rId11"/>
    <p:sldLayoutId id="2147484165" r:id="rId12"/>
    <p:sldLayoutId id="2147484166" r:id="rId13"/>
    <p:sldLayoutId id="2147484167" r:id="rId14"/>
    <p:sldLayoutId id="2147484168" r:id="rId15"/>
    <p:sldLayoutId id="2147484169" r:id="rId16"/>
    <p:sldLayoutId id="2147484170" r:id="rId17"/>
    <p:sldLayoutId id="2147484171" r:id="rId18"/>
    <p:sldLayoutId id="2147484172" r:id="rId19"/>
    <p:sldLayoutId id="2147484173" r:id="rId20"/>
    <p:sldLayoutId id="2147484174" r:id="rId21"/>
    <p:sldLayoutId id="2147484175" r:id="rId22"/>
    <p:sldLayoutId id="2147484176" r:id="rId23"/>
    <p:sldLayoutId id="2147484177" r:id="rId24"/>
    <p:sldLayoutId id="2147484178" r:id="rId25"/>
    <p:sldLayoutId id="2147484179" r:id="rId26"/>
    <p:sldLayoutId id="2147484180" r:id="rId27"/>
    <p:sldLayoutId id="2147484181" r:id="rId28"/>
    <p:sldLayoutId id="2147484182" r:id="rId29"/>
    <p:sldLayoutId id="2147484183" r:id="rId30"/>
    <p:sldLayoutId id="2147484184" r:id="rId31"/>
    <p:sldLayoutId id="2147484185" r:id="rId32"/>
    <p:sldLayoutId id="2147484186" r:id="rId33"/>
    <p:sldLayoutId id="2147484187"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4170088529"/>
      </p:ext>
    </p:extLst>
  </p:cSld>
  <p:clrMap bg1="lt1" tx1="dk1" bg2="lt2" tx2="dk2" accent1="accent1" accent2="accent2" accent3="accent3" accent4="accent4" accent5="accent5" accent6="accent6" hlink="hlink" folHlink="folHlink"/>
  <p:sldLayoutIdLst>
    <p:sldLayoutId id="2147484189" r:id="rId1"/>
    <p:sldLayoutId id="2147484190" r:id="rId2"/>
    <p:sldLayoutId id="2147484191" r:id="rId3"/>
    <p:sldLayoutId id="2147484192" r:id="rId4"/>
    <p:sldLayoutId id="2147484193" r:id="rId5"/>
    <p:sldLayoutId id="2147484194" r:id="rId6"/>
    <p:sldLayoutId id="2147484195" r:id="rId7"/>
    <p:sldLayoutId id="2147484196" r:id="rId8"/>
    <p:sldLayoutId id="2147484197" r:id="rId9"/>
    <p:sldLayoutId id="2147484198"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1233432548"/>
      </p:ext>
    </p:extLst>
  </p:cSld>
  <p:clrMap bg1="lt1" tx1="dk1" bg2="lt2" tx2="dk2" accent1="accent1" accent2="accent2" accent3="accent3" accent4="accent4" accent5="accent5" accent6="accent6" hlink="hlink" folHlink="folHlink"/>
  <p:sldLayoutIdLst>
    <p:sldLayoutId id="2147484200" r:id="rId1"/>
    <p:sldLayoutId id="2147484201" r:id="rId2"/>
    <p:sldLayoutId id="2147484202" r:id="rId3"/>
    <p:sldLayoutId id="2147484203" r:id="rId4"/>
    <p:sldLayoutId id="2147484204" r:id="rId5"/>
    <p:sldLayoutId id="2147484205" r:id="rId6"/>
    <p:sldLayoutId id="2147484206" r:id="rId7"/>
    <p:sldLayoutId id="2147484207" r:id="rId8"/>
    <p:sldLayoutId id="2147484208" r:id="rId9"/>
    <p:sldLayoutId id="2147484209"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35798040"/>
      </p:ext>
    </p:extLst>
  </p:cSld>
  <p:clrMap bg1="lt1" tx1="dk1" bg2="lt2" tx2="dk2" accent1="accent1" accent2="accent2" accent3="accent3" accent4="accent4" accent5="accent5" accent6="accent6" hlink="hlink" folHlink="folHlink"/>
  <p:sldLayoutIdLst>
    <p:sldLayoutId id="2147484211" r:id="rId1"/>
    <p:sldLayoutId id="2147484212" r:id="rId2"/>
    <p:sldLayoutId id="2147484213" r:id="rId3"/>
    <p:sldLayoutId id="2147484214" r:id="rId4"/>
    <p:sldLayoutId id="2147484215" r:id="rId5"/>
    <p:sldLayoutId id="2147484216" r:id="rId6"/>
    <p:sldLayoutId id="2147484217" r:id="rId7"/>
    <p:sldLayoutId id="2147484218" r:id="rId8"/>
    <p:sldLayoutId id="2147484219" r:id="rId9"/>
    <p:sldLayoutId id="2147484220" r:id="rId10"/>
    <p:sldLayoutId id="2147484221" r:id="rId11"/>
    <p:sldLayoutId id="2147484222" r:id="rId12"/>
    <p:sldLayoutId id="2147484223" r:id="rId13"/>
    <p:sldLayoutId id="2147484224" r:id="rId14"/>
    <p:sldLayoutId id="2147484225" r:id="rId15"/>
    <p:sldLayoutId id="2147484226" r:id="rId16"/>
    <p:sldLayoutId id="2147484227" r:id="rId17"/>
    <p:sldLayoutId id="2147484228" r:id="rId18"/>
    <p:sldLayoutId id="2147484229" r:id="rId19"/>
    <p:sldLayoutId id="2147484230" r:id="rId20"/>
    <p:sldLayoutId id="2147484231" r:id="rId21"/>
    <p:sldLayoutId id="2147484232" r:id="rId22"/>
    <p:sldLayoutId id="2147484233" r:id="rId23"/>
    <p:sldLayoutId id="2147484234" r:id="rId24"/>
    <p:sldLayoutId id="2147484235" r:id="rId25"/>
    <p:sldLayoutId id="2147484236"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AzureAD/azure-activedirectory-library-for-js"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en.wikipedia.org/wiki/Cross-origin_resource_sharing"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5.xml"/><Relationship Id="rId1" Type="http://schemas.openxmlformats.org/officeDocument/2006/relationships/slideLayout" Target="../slideLayouts/slideLayout84.xml"/><Relationship Id="rId5" Type="http://schemas.openxmlformats.org/officeDocument/2006/relationships/image" Target="../media/image21.emf"/><Relationship Id="rId4" Type="http://schemas.openxmlformats.org/officeDocument/2006/relationships/image" Target="../media/image20.emf"/></Relationships>
</file>

<file path=ppt/slides/_rels/slide18.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6.xml"/><Relationship Id="rId1" Type="http://schemas.openxmlformats.org/officeDocument/2006/relationships/slideLayout" Target="../slideLayouts/slideLayout84.xml"/><Relationship Id="rId6" Type="http://schemas.openxmlformats.org/officeDocument/2006/relationships/image" Target="../media/image23.emf"/><Relationship Id="rId11" Type="http://schemas.openxmlformats.org/officeDocument/2006/relationships/image" Target="../media/image25.png"/><Relationship Id="rId5" Type="http://schemas.openxmlformats.org/officeDocument/2006/relationships/image" Target="../media/image22.emf"/><Relationship Id="rId10" Type="http://schemas.openxmlformats.org/officeDocument/2006/relationships/image" Target="../media/image24.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xml"/><Relationship Id="rId1" Type="http://schemas.openxmlformats.org/officeDocument/2006/relationships/slideLayout" Target="../slideLayouts/slideLayout74.xml"/><Relationship Id="rId4" Type="http://schemas.openxmlformats.org/officeDocument/2006/relationships/image" Target="../media/image18.emf"/></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Active Directory Application Library for JavaScript</a:t>
            </a:r>
            <a:endParaRPr lang="en-US" sz="4400" dirty="0"/>
          </a:p>
        </p:txBody>
      </p:sp>
      <p:sp>
        <p:nvSpPr>
          <p:cNvPr id="3" name="Text Placeholder 2"/>
          <p:cNvSpPr>
            <a:spLocks noGrp="1"/>
          </p:cNvSpPr>
          <p:nvPr>
            <p:ph type="body" sz="quarter" idx="10"/>
          </p:nvPr>
        </p:nvSpPr>
        <p:spPr/>
        <p:txBody>
          <a:bodyPr/>
          <a:lstStyle/>
          <a:p>
            <a:r>
              <a:rPr lang="en-US" dirty="0" smtClean="0"/>
              <a:t>Azure AD has shipped various libraries for dealing with authentication in custom apps</a:t>
            </a:r>
          </a:p>
          <a:p>
            <a:pPr lvl="1"/>
            <a:r>
              <a:rPr lang="en-US" dirty="0" smtClean="0"/>
              <a:t>.NET SDK’s for Windows &amp; web projects</a:t>
            </a:r>
          </a:p>
          <a:p>
            <a:pPr lvl="1"/>
            <a:r>
              <a:rPr lang="en-US" dirty="0" smtClean="0"/>
              <a:t>Mobile SDK’s – iOS &amp; SDK</a:t>
            </a:r>
          </a:p>
          <a:p>
            <a:pPr lvl="1"/>
            <a:r>
              <a:rPr lang="en-US" dirty="0" smtClean="0"/>
              <a:t>Java SDK</a:t>
            </a:r>
          </a:p>
          <a:p>
            <a:pPr lvl="1"/>
            <a:r>
              <a:rPr lang="en-US" dirty="0" err="1" smtClean="0"/>
              <a:t>Node.js</a:t>
            </a:r>
            <a:endParaRPr lang="en-US" dirty="0" smtClean="0"/>
          </a:p>
          <a:p>
            <a:r>
              <a:rPr lang="en-US" dirty="0" smtClean="0"/>
              <a:t>Azure AD added support for OAuth2 Implicit Flow</a:t>
            </a:r>
          </a:p>
          <a:p>
            <a:pPr lvl="1"/>
            <a:r>
              <a:rPr lang="en-US" dirty="0" smtClean="0"/>
              <a:t>ADAL JS – SDK for JavaScript</a:t>
            </a:r>
          </a:p>
          <a:p>
            <a:pPr lvl="1"/>
            <a:r>
              <a:rPr lang="en-US" dirty="0" smtClean="0"/>
              <a:t>Includes Angular service</a:t>
            </a:r>
          </a:p>
          <a:p>
            <a:pPr marL="0" indent="0">
              <a:buNone/>
            </a:pPr>
            <a:r>
              <a:rPr lang="en-US" sz="3200" dirty="0" smtClean="0">
                <a:hlinkClick r:id="rId2"/>
              </a:rPr>
              <a:t>https://github.com/AzureAD/azure-activedirectory-library-for-js</a:t>
            </a:r>
            <a:r>
              <a:rPr lang="en-US" dirty="0" smtClean="0"/>
              <a:t> </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10</a:t>
            </a:fld>
            <a:endParaRPr lang="en-US" dirty="0"/>
          </a:p>
        </p:txBody>
      </p:sp>
    </p:spTree>
    <p:extLst>
      <p:ext uri="{BB962C8B-B14F-4D97-AF65-F5344CB8AC3E}">
        <p14:creationId xmlns:p14="http://schemas.microsoft.com/office/powerpoint/2010/main" val="170830264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Azure Active Directory ADAL JS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48470026"/>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Office 365 APIs &amp; CORS</a:t>
            </a:r>
            <a:endParaRPr lang="en-US" dirty="0"/>
          </a:p>
        </p:txBody>
      </p:sp>
    </p:spTree>
    <p:extLst>
      <p:ext uri="{BB962C8B-B14F-4D97-AF65-F5344CB8AC3E}">
        <p14:creationId xmlns:p14="http://schemas.microsoft.com/office/powerpoint/2010/main" val="187479905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Cross-Origin Resource Sharing</a:t>
            </a:r>
            <a:endParaRPr lang="en-US" dirty="0"/>
          </a:p>
        </p:txBody>
      </p:sp>
      <p:sp>
        <p:nvSpPr>
          <p:cNvPr id="3" name="Text Placeholder 2"/>
          <p:cNvSpPr>
            <a:spLocks noGrp="1"/>
          </p:cNvSpPr>
          <p:nvPr>
            <p:ph type="body" sz="quarter" idx="10"/>
          </p:nvPr>
        </p:nvSpPr>
        <p:spPr/>
        <p:txBody>
          <a:bodyPr/>
          <a:lstStyle/>
          <a:p>
            <a:r>
              <a:rPr lang="en-US" dirty="0" smtClean="0"/>
              <a:t>Services that support CORS explicitly allow external requests from the client</a:t>
            </a:r>
          </a:p>
          <a:p>
            <a:r>
              <a:rPr lang="en-US" dirty="0" smtClean="0"/>
              <a:t>All modern browsers support CORS</a:t>
            </a:r>
          </a:p>
          <a:p>
            <a:endParaRPr lang="en-US" dirty="0" smtClean="0"/>
          </a:p>
          <a:p>
            <a:pPr marL="0" indent="0">
              <a:buNone/>
            </a:pPr>
            <a:r>
              <a:rPr lang="en-US" sz="3600" dirty="0" smtClean="0">
                <a:hlinkClick r:id="rId2"/>
              </a:rPr>
              <a:t>http</a:t>
            </a:r>
            <a:r>
              <a:rPr lang="en-US" sz="3600" dirty="0">
                <a:hlinkClick r:id="rId2"/>
              </a:rPr>
              <a:t>://</a:t>
            </a:r>
            <a:r>
              <a:rPr lang="en-US" sz="3600" dirty="0" smtClean="0">
                <a:hlinkClick r:id="rId2"/>
              </a:rPr>
              <a:t>en.wikipedia.org/wiki/Cross-origin_resource_sharing</a:t>
            </a:r>
            <a:r>
              <a:rPr lang="en-US" sz="3600" dirty="0" smtClean="0"/>
              <a:t> </a:t>
            </a:r>
            <a:endParaRPr lang="en-US" sz="3600"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spTree>
    <p:extLst>
      <p:ext uri="{BB962C8B-B14F-4D97-AF65-F5344CB8AC3E}">
        <p14:creationId xmlns:p14="http://schemas.microsoft.com/office/powerpoint/2010/main" val="93755895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CORS – How it Works</a:t>
            </a:r>
            <a:endParaRPr lang="en-US" dirty="0"/>
          </a:p>
        </p:txBody>
      </p:sp>
      <p:sp>
        <p:nvSpPr>
          <p:cNvPr id="3" name="Text Placeholder 2"/>
          <p:cNvSpPr>
            <a:spLocks noGrp="1"/>
          </p:cNvSpPr>
          <p:nvPr>
            <p:ph type="body" sz="quarter" idx="10"/>
          </p:nvPr>
        </p:nvSpPr>
        <p:spPr/>
        <p:txBody>
          <a:bodyPr/>
          <a:lstStyle/>
          <a:p>
            <a:r>
              <a:rPr lang="en-US" dirty="0" smtClean="0"/>
              <a:t>Browser issues preflight request</a:t>
            </a:r>
          </a:p>
          <a:p>
            <a:pPr marL="508000" lvl="2" indent="0">
              <a:buNone/>
            </a:pPr>
            <a:r>
              <a:rPr lang="en-US" b="1" dirty="0" smtClean="0">
                <a:latin typeface="Courier New" charset="0"/>
                <a:ea typeface="Courier New" charset="0"/>
                <a:cs typeface="Courier New" charset="0"/>
              </a:rPr>
              <a:t>HTTP OPTIONS</a:t>
            </a:r>
          </a:p>
          <a:p>
            <a:pPr marL="508000" lvl="2" indent="0">
              <a:buNone/>
            </a:pPr>
            <a:r>
              <a:rPr lang="en-US" b="1" dirty="0" smtClean="0">
                <a:latin typeface="Courier New" charset="0"/>
                <a:ea typeface="Courier New" charset="0"/>
                <a:cs typeface="Courier New" charset="0"/>
              </a:rPr>
              <a:t>Origin: http://</a:t>
            </a:r>
            <a:r>
              <a:rPr lang="en-US" b="1" dirty="0" err="1" smtClean="0">
                <a:latin typeface="Courier New" charset="0"/>
                <a:ea typeface="Courier New" charset="0"/>
                <a:cs typeface="Courier New" charset="0"/>
              </a:rPr>
              <a:t>www.foo.com</a:t>
            </a:r>
            <a:endParaRPr lang="en-US" b="1" dirty="0" smtClean="0">
              <a:latin typeface="Courier New" charset="0"/>
              <a:ea typeface="Courier New" charset="0"/>
              <a:cs typeface="Courier New" charset="0"/>
            </a:endParaRPr>
          </a:p>
          <a:p>
            <a:r>
              <a:rPr lang="en-US" dirty="0" smtClean="0"/>
              <a:t>Service responds</a:t>
            </a:r>
          </a:p>
          <a:p>
            <a:pPr marL="508000" lvl="2" indent="0">
              <a:buNone/>
            </a:pPr>
            <a:r>
              <a:rPr lang="en-US" b="1" dirty="0" smtClean="0">
                <a:latin typeface="Courier New" charset="0"/>
                <a:ea typeface="Courier New" charset="0"/>
                <a:cs typeface="Courier New" charset="0"/>
              </a:rPr>
              <a:t>HTTP 200</a:t>
            </a:r>
          </a:p>
          <a:p>
            <a:pPr marL="508000" lvl="2" indent="0">
              <a:buNone/>
            </a:pPr>
            <a:r>
              <a:rPr lang="en-US" b="1" dirty="0" smtClean="0">
                <a:latin typeface="Courier New" charset="0"/>
                <a:ea typeface="Courier New" charset="0"/>
                <a:cs typeface="Courier New" charset="0"/>
              </a:rPr>
              <a:t>Access-Control-Allow-Origin: [http://</a:t>
            </a:r>
            <a:r>
              <a:rPr lang="en-US" b="1" dirty="0" err="1" smtClean="0">
                <a:latin typeface="Courier New" charset="0"/>
                <a:ea typeface="Courier New" charset="0"/>
                <a:cs typeface="Courier New" charset="0"/>
              </a:rPr>
              <a:t>www.foo.com</a:t>
            </a:r>
            <a:r>
              <a:rPr lang="en-US" b="1" dirty="0">
                <a:latin typeface="Courier New" charset="0"/>
                <a:ea typeface="Courier New" charset="0"/>
                <a:cs typeface="Courier New" charset="0"/>
              </a:rPr>
              <a:t> </a:t>
            </a:r>
            <a:r>
              <a:rPr lang="en-US" b="1" dirty="0" smtClean="0">
                <a:latin typeface="Courier New" charset="0"/>
                <a:ea typeface="Courier New" charset="0"/>
                <a:cs typeface="Courier New" charset="0"/>
              </a:rPr>
              <a:t>| *]</a:t>
            </a:r>
          </a:p>
          <a:p>
            <a:pPr marL="508000" lvl="2" indent="0">
              <a:buNone/>
            </a:pPr>
            <a:r>
              <a:rPr lang="en-US" b="1" dirty="0" smtClean="0">
                <a:latin typeface="Courier New" charset="0"/>
                <a:ea typeface="Courier New" charset="0"/>
                <a:cs typeface="Courier New" charset="0"/>
              </a:rPr>
              <a:t>Access-Control-Allow-Methods: GET, POST, DELETE, MERGE, …</a:t>
            </a:r>
          </a:p>
          <a:p>
            <a:r>
              <a:rPr lang="en-US" dirty="0" smtClean="0"/>
              <a:t>Browser issues original request</a:t>
            </a:r>
          </a:p>
          <a:p>
            <a:r>
              <a:rPr lang="en-US" dirty="0" smtClean="0"/>
              <a:t>Nothing for developer to do; browser does everything</a:t>
            </a:r>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spTree>
    <p:extLst>
      <p:ext uri="{BB962C8B-B14F-4D97-AF65-F5344CB8AC3E}">
        <p14:creationId xmlns:p14="http://schemas.microsoft.com/office/powerpoint/2010/main" val="99052634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Office 365 APIs &amp; Support for CORS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1452888574"/>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9495" y="1814699"/>
            <a:ext cx="7166650" cy="2880360"/>
          </a:xfrm>
        </p:spPr>
        <p:txBody>
          <a:bodyPr/>
          <a:lstStyle/>
          <a:p>
            <a:r>
              <a:rPr lang="en-US" sz="3136" dirty="0"/>
              <a:t>Client-Side Only Applications Challenges</a:t>
            </a:r>
          </a:p>
          <a:p>
            <a:r>
              <a:rPr lang="en-US" sz="3136" dirty="0"/>
              <a:t>ADAL JS</a:t>
            </a:r>
          </a:p>
          <a:p>
            <a:r>
              <a:rPr lang="en-US" sz="3136" dirty="0"/>
              <a:t>Office 365 APIS &amp; </a:t>
            </a:r>
            <a:r>
              <a:rPr lang="en-US" sz="3136" dirty="0" smtClean="0"/>
              <a:t>CORS</a:t>
            </a:r>
            <a:endParaRPr lang="en-US" sz="3136"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1513" y="1906106"/>
            <a:ext cx="4300003" cy="2864463"/>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2935209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22283190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2564941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2010250"/>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dirty="0" smtClean="0"/>
              <a:t>Creating </a:t>
            </a:r>
            <a:r>
              <a:rPr lang="en-GB" dirty="0"/>
              <a:t>Client Side Only Apps with Angular, ADAL and Office 365 APIs</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22184631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9495" y="1814699"/>
            <a:ext cx="7166650" cy="2880360"/>
          </a:xfrm>
        </p:spPr>
        <p:txBody>
          <a:bodyPr/>
          <a:lstStyle/>
          <a:p>
            <a:r>
              <a:rPr lang="en-US" sz="3136" dirty="0" smtClean="0"/>
              <a:t>Client-Side Only Applications Challenges</a:t>
            </a:r>
          </a:p>
          <a:p>
            <a:r>
              <a:rPr lang="en-US" sz="3136" dirty="0" smtClean="0"/>
              <a:t>ADAL JS</a:t>
            </a:r>
          </a:p>
          <a:p>
            <a:r>
              <a:rPr lang="en-US" sz="3136" dirty="0" smtClean="0"/>
              <a:t>Office 365 APIS &amp; CORS</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71513" y="1906106"/>
            <a:ext cx="4300003" cy="2864463"/>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591341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Client Side Applications</a:t>
            </a:r>
            <a:endParaRPr lang="en-US" dirty="0"/>
          </a:p>
        </p:txBody>
      </p:sp>
      <p:sp>
        <p:nvSpPr>
          <p:cNvPr id="2" name="Text Placeholder 1"/>
          <p:cNvSpPr>
            <a:spLocks noGrp="1"/>
          </p:cNvSpPr>
          <p:nvPr>
            <p:ph type="body" sz="quarter" idx="10"/>
          </p:nvPr>
        </p:nvSpPr>
        <p:spPr/>
        <p:txBody>
          <a:bodyPr/>
          <a:lstStyle/>
          <a:p>
            <a:r>
              <a:rPr lang="en-US" dirty="0"/>
              <a:t>HTML / CSS / JS</a:t>
            </a:r>
          </a:p>
          <a:p>
            <a:r>
              <a:rPr lang="en-US" dirty="0" smtClean="0"/>
              <a:t>No </a:t>
            </a:r>
            <a:r>
              <a:rPr lang="en-US" dirty="0"/>
              <a:t>server side required</a:t>
            </a:r>
          </a:p>
          <a:p>
            <a:r>
              <a:rPr lang="en-US" dirty="0" smtClean="0"/>
              <a:t>Angular</a:t>
            </a:r>
          </a:p>
          <a:p>
            <a:r>
              <a:rPr lang="en-US" dirty="0" smtClean="0"/>
              <a:t>Leverage API Services for data access</a:t>
            </a:r>
          </a:p>
          <a:p>
            <a:endParaRPr lang="en-US" dirty="0" smtClean="0"/>
          </a:p>
        </p:txBody>
      </p:sp>
      <p:sp>
        <p:nvSpPr>
          <p:cNvPr id="4" name="Slide Number Placeholder 3"/>
          <p:cNvSpPr>
            <a:spLocks noGrp="1"/>
          </p:cNvSpPr>
          <p:nvPr>
            <p:ph type="sldNum" sz="quarter" idx="12"/>
          </p:nvPr>
        </p:nvSpPr>
        <p:spPr/>
        <p:txBody>
          <a:bodyPr/>
          <a:lstStyle/>
          <a:p>
            <a:fld id="{727B4C2D-45E2-4621-8491-2995EB46A674}" type="slidenum">
              <a:rPr lang="en-US" smtClean="0"/>
              <a:pPr/>
              <a:t>5</a:t>
            </a:fld>
            <a:endParaRPr lang="en-US" dirty="0"/>
          </a:p>
        </p:txBody>
      </p:sp>
    </p:spTree>
    <p:extLst>
      <p:ext uri="{BB962C8B-B14F-4D97-AF65-F5344CB8AC3E}">
        <p14:creationId xmlns:p14="http://schemas.microsoft.com/office/powerpoint/2010/main" val="134681130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Client-Side Application Challenges</a:t>
            </a:r>
            <a:endParaRPr lang="en-US" dirty="0"/>
          </a:p>
        </p:txBody>
      </p:sp>
    </p:spTree>
    <p:extLst>
      <p:ext uri="{BB962C8B-B14F-4D97-AF65-F5344CB8AC3E}">
        <p14:creationId xmlns:p14="http://schemas.microsoft.com/office/powerpoint/2010/main" val="53267068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Securing Client-Side Applications</a:t>
            </a:r>
            <a:endParaRPr lang="en-US" dirty="0"/>
          </a:p>
        </p:txBody>
      </p:sp>
      <p:sp>
        <p:nvSpPr>
          <p:cNvPr id="4" name="Text Placeholder 3"/>
          <p:cNvSpPr>
            <a:spLocks noGrp="1"/>
          </p:cNvSpPr>
          <p:nvPr>
            <p:ph type="body" sz="quarter" idx="10"/>
          </p:nvPr>
        </p:nvSpPr>
        <p:spPr/>
        <p:txBody>
          <a:bodyPr/>
          <a:lstStyle/>
          <a:p>
            <a:r>
              <a:rPr lang="en-US" dirty="0" smtClean="0"/>
              <a:t>Many client-side applications must be secured</a:t>
            </a:r>
          </a:p>
          <a:p>
            <a:pPr lvl="1"/>
            <a:r>
              <a:rPr lang="en-US" dirty="0" smtClean="0"/>
              <a:t>Lock down specific screens</a:t>
            </a:r>
          </a:p>
          <a:p>
            <a:pPr lvl="1"/>
            <a:r>
              <a:rPr lang="en-US" dirty="0" smtClean="0"/>
              <a:t>Accessing protected data endpoints (REST APIs)</a:t>
            </a:r>
          </a:p>
          <a:p>
            <a:endParaRPr lang="en-US" dirty="0" smtClean="0"/>
          </a:p>
          <a:p>
            <a:r>
              <a:rPr lang="en-US" dirty="0" smtClean="0"/>
              <a:t>Two options to achieve this:</a:t>
            </a:r>
          </a:p>
          <a:p>
            <a:pPr lvl="1"/>
            <a:r>
              <a:rPr lang="en-US" dirty="0" smtClean="0"/>
              <a:t>Server-side intermediary website</a:t>
            </a:r>
          </a:p>
          <a:p>
            <a:pPr lvl="2"/>
            <a:r>
              <a:rPr lang="en-US" dirty="0" smtClean="0"/>
              <a:t>Calls desired endpoints on behalf of client application</a:t>
            </a:r>
          </a:p>
          <a:p>
            <a:pPr lvl="2"/>
            <a:r>
              <a:rPr lang="en-US" dirty="0" smtClean="0"/>
              <a:t>Handles authentication &amp; protection of OAuth2 access token</a:t>
            </a:r>
          </a:p>
          <a:p>
            <a:pPr lvl="2"/>
            <a:r>
              <a:rPr lang="en-US" dirty="0" smtClean="0"/>
              <a:t>Less ideal</a:t>
            </a:r>
          </a:p>
          <a:p>
            <a:pPr lvl="1"/>
            <a:r>
              <a:rPr lang="en-US" dirty="0" smtClean="0"/>
              <a:t>Leverage the OAuth2 Implicit Flow</a:t>
            </a:r>
          </a:p>
          <a:p>
            <a:pPr lvl="1"/>
            <a:endParaRPr lang="en-US" dirty="0" smtClean="0"/>
          </a:p>
        </p:txBody>
      </p:sp>
    </p:spTree>
    <p:extLst>
      <p:ext uri="{BB962C8B-B14F-4D97-AF65-F5344CB8AC3E}">
        <p14:creationId xmlns:p14="http://schemas.microsoft.com/office/powerpoint/2010/main" val="163590538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 Domain HTTP Requests</a:t>
            </a:r>
            <a:endParaRPr lang="en-US" dirty="0"/>
          </a:p>
        </p:txBody>
      </p:sp>
      <p:sp>
        <p:nvSpPr>
          <p:cNvPr id="3" name="Text Placeholder 2"/>
          <p:cNvSpPr>
            <a:spLocks noGrp="1"/>
          </p:cNvSpPr>
          <p:nvPr>
            <p:ph type="body" sz="quarter" idx="10"/>
          </p:nvPr>
        </p:nvSpPr>
        <p:spPr/>
        <p:txBody>
          <a:bodyPr/>
          <a:lstStyle/>
          <a:p>
            <a:r>
              <a:rPr lang="en-US" dirty="0" smtClean="0"/>
              <a:t>Modern browsers </a:t>
            </a:r>
            <a:r>
              <a:rPr lang="en-US" dirty="0"/>
              <a:t>deny calls across domains for security reasons (cross-site-</a:t>
            </a:r>
            <a:r>
              <a:rPr lang="en-US" dirty="0" err="1"/>
              <a:t>scriping</a:t>
            </a:r>
            <a:r>
              <a:rPr lang="en-US" dirty="0"/>
              <a:t> / </a:t>
            </a:r>
            <a:r>
              <a:rPr lang="en-US" dirty="0" err="1"/>
              <a:t>xss</a:t>
            </a:r>
            <a:r>
              <a:rPr lang="en-US" dirty="0"/>
              <a:t>)</a:t>
            </a:r>
          </a:p>
          <a:p>
            <a:endParaRPr lang="en-US" dirty="0" smtClean="0"/>
          </a:p>
          <a:p>
            <a:r>
              <a:rPr lang="en-US" dirty="0" smtClean="0"/>
              <a:t>JSONP </a:t>
            </a:r>
            <a:r>
              <a:rPr lang="en-US" dirty="0"/>
              <a:t>– only supports HTTP </a:t>
            </a:r>
            <a:r>
              <a:rPr lang="en-US" dirty="0" smtClean="0"/>
              <a:t>GET</a:t>
            </a:r>
          </a:p>
          <a:p>
            <a:endParaRPr lang="en-US" dirty="0"/>
          </a:p>
          <a:p>
            <a:r>
              <a:rPr lang="en-US" dirty="0" smtClean="0"/>
              <a:t>Required creation of a server-side intermediary website</a:t>
            </a:r>
          </a:p>
          <a:p>
            <a:pPr lvl="1"/>
            <a:r>
              <a:rPr lang="en-US" dirty="0" smtClean="0"/>
              <a:t>Called APIs that didn’t support cross-domain HTTP requests</a:t>
            </a:r>
            <a:endParaRPr lang="en-US" dirty="0"/>
          </a:p>
          <a:p>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118609042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ADAL JS</a:t>
            </a:r>
            <a:endParaRPr lang="en-US" dirty="0"/>
          </a:p>
        </p:txBody>
      </p:sp>
    </p:spTree>
    <p:extLst>
      <p:ext uri="{BB962C8B-B14F-4D97-AF65-F5344CB8AC3E}">
        <p14:creationId xmlns:p14="http://schemas.microsoft.com/office/powerpoint/2010/main" val="1586903190"/>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593625-DB14-4FB0-B5A9-3269FA9C120B}">
  <ds:schemaRefs>
    <ds:schemaRef ds:uri="http://schemas.microsoft.com/office/infopath/2007/PartnerControls"/>
    <ds:schemaRef ds:uri="http://schemas.microsoft.com/office/2006/documentManagement/types"/>
    <ds:schemaRef ds:uri="5fad15d0-477e-40da-a20d-40d4ca777cbd"/>
    <ds:schemaRef ds:uri="http://purl.org/dc/elements/1.1/"/>
    <ds:schemaRef ds:uri="http://www.w3.org/XML/1998/namespace"/>
    <ds:schemaRef ds:uri="http://purl.org/dc/terms/"/>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615</Words>
  <Application>Microsoft Office PowerPoint</Application>
  <PresentationFormat>Custom</PresentationFormat>
  <Paragraphs>127</Paragraphs>
  <Slides>19</Slides>
  <Notes>6</Notes>
  <HiddenSlides>0</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19</vt:i4>
      </vt:variant>
    </vt:vector>
  </HeadingPairs>
  <TitlesOfParts>
    <vt:vector size="33" baseType="lpstr">
      <vt:lpstr>Arial</vt:lpstr>
      <vt:lpstr>Calibri</vt:lpstr>
      <vt:lpstr>Consolas</vt:lpstr>
      <vt:lpstr>Courier New</vt:lpstr>
      <vt:lpstr>Segoe Light</vt:lpstr>
      <vt:lpstr>Segoe UI</vt:lpstr>
      <vt:lpstr>Segoe UI Light</vt:lpstr>
      <vt:lpstr>Wingdings</vt:lpstr>
      <vt:lpstr>5-30055_Office Template 2012 - 16x9 - White Background</vt:lpstr>
      <vt:lpstr>5-30055_Office Template 2012 - 16x9 - Colored Accent Slides</vt:lpstr>
      <vt:lpstr>2_TEE14 Speaker PPT Template</vt:lpstr>
      <vt:lpstr>5-30610_Microsoft_Ignite_Keynote_Template_CUSTOM_LIGHT</vt:lpstr>
      <vt:lpstr>1_5-30610_Microsoft_Ignite_Keynote_Template_CUSTOM_LIGHT</vt:lpstr>
      <vt:lpstr>1_5-30055_Office Template 2012 - 16x9 - White Background</vt:lpstr>
      <vt:lpstr>Office 365 Development</vt:lpstr>
      <vt:lpstr>Creating Client Side Only Apps with Angular, ADAL and Office 365 APIs</vt:lpstr>
      <vt:lpstr>Developer vision</vt:lpstr>
      <vt:lpstr>Agenda </vt:lpstr>
      <vt:lpstr>Client Side Applications</vt:lpstr>
      <vt:lpstr>Client-Side Application Challenges</vt:lpstr>
      <vt:lpstr>Securing Client-Side Applications</vt:lpstr>
      <vt:lpstr>Cross Domain HTTP Requests</vt:lpstr>
      <vt:lpstr>ADAL JS</vt:lpstr>
      <vt:lpstr>Active Directory Application Library for JavaScript</vt:lpstr>
      <vt:lpstr>PowerPoint Presentation</vt:lpstr>
      <vt:lpstr>Office 365 APIs &amp; CORS</vt:lpstr>
      <vt:lpstr>Cross-Origin Resource Sharing</vt:lpstr>
      <vt:lpstr>CORS – How it Works</vt:lpstr>
      <vt:lpstr>PowerPoint Presentation</vt:lpstr>
      <vt:lpstr>Summary</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2015-10-07T23:11:33Z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